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8A6"/>
    <a:srgbClr val="048EAD"/>
    <a:srgbClr val="1C92C5"/>
    <a:srgbClr val="478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6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1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2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0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8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48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8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6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21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A87E4-7A28-468B-87AA-A87A401FE678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D4C9E-4B60-4BF4-8922-2ECAF416587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7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5864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PLANNING FOR ZERO-WASTE AT SCHOOLS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Key Principles</a:t>
            </a:r>
          </a:p>
          <a:p>
            <a:pPr marL="685800" lvl="0" indent="-401638">
              <a:buFont typeface="+mj-lt"/>
              <a:buAutoNum type="arabicPeriod"/>
            </a:pPr>
            <a:r>
              <a:rPr lang="en-US" sz="2400" b="1" dirty="0">
                <a:solidFill>
                  <a:srgbClr val="478963"/>
                </a:solidFill>
              </a:rPr>
              <a:t>Waste hierarchy</a:t>
            </a:r>
            <a:r>
              <a:rPr lang="en-US" sz="2400" dirty="0">
                <a:solidFill>
                  <a:srgbClr val="478963"/>
                </a:solidFill>
              </a:rPr>
              <a:t>, </a:t>
            </a:r>
            <a:r>
              <a:rPr lang="en-US" sz="2400" dirty="0"/>
              <a:t>where the focus is on </a:t>
            </a:r>
            <a:r>
              <a:rPr lang="en-US" sz="2400" b="1" i="1" dirty="0"/>
              <a:t>preventing waste generation</a:t>
            </a:r>
            <a:r>
              <a:rPr lang="en-US" sz="2400" i="1" dirty="0"/>
              <a:t> </a:t>
            </a:r>
            <a:r>
              <a:rPr lang="en-US" sz="2400" dirty="0"/>
              <a:t>in the school compound to </a:t>
            </a:r>
            <a:r>
              <a:rPr lang="en-US" sz="2400" b="1" i="1" dirty="0"/>
              <a:t>reduce the amount of waste generated</a:t>
            </a:r>
            <a:r>
              <a:rPr lang="en-US" sz="2400" dirty="0"/>
              <a:t>;</a:t>
            </a:r>
            <a:endParaRPr lang="en-GB" sz="2400" dirty="0"/>
          </a:p>
          <a:p>
            <a:pPr marL="685800" lvl="0" indent="-401638">
              <a:buFont typeface="+mj-lt"/>
              <a:buAutoNum type="arabicPeriod"/>
            </a:pPr>
            <a:r>
              <a:rPr lang="en-US" sz="2400" b="1" dirty="0">
                <a:solidFill>
                  <a:srgbClr val="1C92C5"/>
                </a:solidFill>
              </a:rPr>
              <a:t>Circular economy</a:t>
            </a:r>
            <a:r>
              <a:rPr lang="en-US" sz="2400" dirty="0"/>
              <a:t>, where the aim is to </a:t>
            </a:r>
            <a:r>
              <a:rPr lang="en-US" sz="2400" b="1" i="1" dirty="0"/>
              <a:t>close the loops of material and resources</a:t>
            </a:r>
            <a:r>
              <a:rPr lang="en-US" sz="2400" dirty="0"/>
              <a:t> as close as possible to the production source so that </a:t>
            </a:r>
            <a:r>
              <a:rPr lang="en-US" sz="2400" b="1" i="1" dirty="0"/>
              <a:t>more material and resources can be recycled</a:t>
            </a:r>
            <a:r>
              <a:rPr lang="en-US" sz="2400" dirty="0"/>
              <a:t> inside and/or outside the school;</a:t>
            </a:r>
            <a:endParaRPr lang="en-GB" sz="2400" dirty="0"/>
          </a:p>
          <a:p>
            <a:pPr marL="685800" lvl="0" indent="-401638">
              <a:buFont typeface="+mj-lt"/>
              <a:buAutoNum type="arabicPeriod"/>
            </a:pPr>
            <a:r>
              <a:rPr lang="en-US" sz="2400" b="1" dirty="0" smtClean="0">
                <a:solidFill>
                  <a:srgbClr val="048EAD"/>
                </a:solidFill>
              </a:rPr>
              <a:t>Behavior </a:t>
            </a:r>
            <a:r>
              <a:rPr lang="en-US" sz="2400" b="1" dirty="0">
                <a:solidFill>
                  <a:srgbClr val="048EAD"/>
                </a:solidFill>
              </a:rPr>
              <a:t>change and learning by doing</a:t>
            </a:r>
            <a:r>
              <a:rPr lang="en-US" sz="2400" dirty="0"/>
              <a:t>, where the aim is that the whole school community can </a:t>
            </a:r>
            <a:r>
              <a:rPr lang="en-US" sz="2400" b="1" i="1" dirty="0"/>
              <a:t>experience sustainable practices </a:t>
            </a:r>
            <a:r>
              <a:rPr lang="en-US" sz="2400" dirty="0"/>
              <a:t>and that </a:t>
            </a:r>
            <a:r>
              <a:rPr lang="en-US" sz="2400" b="1" i="1" dirty="0"/>
              <a:t>students are encouraged to adopt such practices </a:t>
            </a:r>
            <a:r>
              <a:rPr lang="en-US" sz="2400" dirty="0"/>
              <a:t>in their daily lives</a:t>
            </a:r>
            <a:r>
              <a:rPr lang="en-US" sz="2400" dirty="0" smtClean="0"/>
              <a:t>.</a:t>
            </a:r>
          </a:p>
          <a:p>
            <a:pPr marL="685800" indent="-401638">
              <a:buFont typeface="+mj-lt"/>
              <a:buAutoNum type="arabicPeriod"/>
            </a:pPr>
            <a:r>
              <a:rPr lang="en-US" sz="2400" b="1" dirty="0">
                <a:solidFill>
                  <a:schemeClr val="accent2"/>
                </a:solidFill>
              </a:rPr>
              <a:t>Participatory strategic planning</a:t>
            </a:r>
            <a:r>
              <a:rPr lang="en-US" sz="2400" dirty="0"/>
              <a:t>, where the aim is to </a:t>
            </a:r>
            <a:r>
              <a:rPr lang="en-US" sz="2400" b="1" i="1" dirty="0"/>
              <a:t>involve a broad variety of school stakeholders</a:t>
            </a:r>
            <a:r>
              <a:rPr lang="en-US" sz="2400" dirty="0"/>
              <a:t> to come up with an </a:t>
            </a:r>
            <a:r>
              <a:rPr lang="en-US" sz="2400" b="1" i="1" dirty="0"/>
              <a:t>Action Plan towards Zero-Waste tailored to the school context</a:t>
            </a:r>
            <a:r>
              <a:rPr lang="en-US" sz="2400" dirty="0"/>
              <a:t>, and which follows a structured approach allowing to take </a:t>
            </a:r>
            <a:r>
              <a:rPr lang="en-US" sz="2400" b="1" i="1" dirty="0"/>
              <a:t>data-driven decisions</a:t>
            </a:r>
            <a:r>
              <a:rPr lang="en-US" sz="2400" dirty="0"/>
              <a:t>;</a:t>
            </a:r>
          </a:p>
          <a:p>
            <a:pPr marL="685800" lvl="0" indent="-401638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10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0" y="1543069"/>
            <a:ext cx="6764973" cy="50533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13761" y="6596390"/>
            <a:ext cx="5684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Wilson et al. 2015 – Global Waste Management Outlook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" y="567428"/>
            <a:ext cx="574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1. WASTE HIERARCHY</a:t>
            </a:r>
            <a:endParaRPr lang="en-GB" sz="3200" b="1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35581" y="2209800"/>
            <a:ext cx="1356360" cy="1524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0052" y="1763375"/>
            <a:ext cx="2118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1° Priority focus: </a:t>
            </a:r>
            <a:r>
              <a:rPr lang="en-US" dirty="0" smtClean="0"/>
              <a:t>Minimize waste generation!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72816" y="3471921"/>
            <a:ext cx="1356360" cy="1524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03008" y="3056419"/>
            <a:ext cx="2118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2° Priority focus: </a:t>
            </a:r>
            <a:r>
              <a:rPr lang="en-US" dirty="0" smtClean="0"/>
              <a:t>Foster recycling practices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735581" y="4899474"/>
            <a:ext cx="1356360" cy="1524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4343" y="4559998"/>
            <a:ext cx="2118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3° Priority focus: </a:t>
            </a:r>
            <a:r>
              <a:rPr lang="en-US" dirty="0" smtClean="0"/>
              <a:t>Improve disposal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16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60" y="567428"/>
            <a:ext cx="574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2. CIRCULAR ECONOMY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" y="1568616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Linear Economy: </a:t>
            </a:r>
            <a:r>
              <a:rPr lang="en-US" sz="2400" dirty="0" smtClean="0"/>
              <a:t>Take – Make – Use - Discard</a:t>
            </a:r>
            <a:endParaRPr lang="en-GB" sz="2400" dirty="0"/>
          </a:p>
        </p:txBody>
      </p:sp>
      <p:pic>
        <p:nvPicPr>
          <p:cNvPr id="10" name="Bild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1" t="45665" r="43538" b="19872"/>
          <a:stretch/>
        </p:blipFill>
        <p:spPr>
          <a:xfrm>
            <a:off x="2948786" y="3180901"/>
            <a:ext cx="2750976" cy="1889760"/>
          </a:xfrm>
          <a:prstGeom prst="rect">
            <a:avLst/>
          </a:prstGeom>
        </p:spPr>
      </p:pic>
      <p:pic>
        <p:nvPicPr>
          <p:cNvPr id="11" name="Bild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8713" r="25000" b="19871"/>
          <a:stretch/>
        </p:blipFill>
        <p:spPr>
          <a:xfrm>
            <a:off x="5057955" y="2251261"/>
            <a:ext cx="2436120" cy="2819400"/>
          </a:xfrm>
          <a:prstGeom prst="rect">
            <a:avLst/>
          </a:prstGeom>
        </p:spPr>
      </p:pic>
      <p:pic>
        <p:nvPicPr>
          <p:cNvPr id="12" name="Bild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33" t="50000" r="4283" b="19872"/>
          <a:stretch/>
        </p:blipFill>
        <p:spPr>
          <a:xfrm>
            <a:off x="7178042" y="3418576"/>
            <a:ext cx="2346960" cy="1652085"/>
          </a:xfrm>
          <a:prstGeom prst="rect">
            <a:avLst/>
          </a:prstGeom>
        </p:spPr>
      </p:pic>
      <p:pic>
        <p:nvPicPr>
          <p:cNvPr id="13" name="Bild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9" t="39551" r="68092" b="19872"/>
          <a:stretch/>
        </p:blipFill>
        <p:spPr>
          <a:xfrm>
            <a:off x="594360" y="2845621"/>
            <a:ext cx="2712721" cy="22250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38524" y="5405941"/>
            <a:ext cx="39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Eawag/</a:t>
            </a:r>
            <a:r>
              <a:rPr lang="en-US" sz="1100" dirty="0" err="1" smtClean="0"/>
              <a:t>Sandec</a:t>
            </a:r>
            <a:r>
              <a:rPr lang="en-US" sz="1100" dirty="0" smtClean="0"/>
              <a:t> - MOOC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7913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" y="1568616"/>
            <a:ext cx="1139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Circular Economy: </a:t>
            </a:r>
            <a:r>
              <a:rPr lang="en-US" sz="2400" dirty="0" smtClean="0"/>
              <a:t>Let’s look at Nature!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48536"/>
          <a:stretch/>
        </p:blipFill>
        <p:spPr>
          <a:xfrm>
            <a:off x="1508393" y="1799448"/>
            <a:ext cx="4633327" cy="505855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 rot="16200000">
            <a:off x="-921341" y="2874835"/>
            <a:ext cx="39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Eawag/</a:t>
            </a:r>
            <a:r>
              <a:rPr lang="en-US" sz="1100" dirty="0" err="1" smtClean="0"/>
              <a:t>Sandec</a:t>
            </a:r>
            <a:r>
              <a:rPr lang="en-US" sz="1100" dirty="0" smtClean="0"/>
              <a:t> - MOOC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" y="567428"/>
            <a:ext cx="574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2. CIRCULAR ECONOMY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5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4360" y="1568616"/>
            <a:ext cx="1139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Circular Economy: </a:t>
            </a:r>
            <a:r>
              <a:rPr lang="en-US" sz="2400" dirty="0" smtClean="0"/>
              <a:t>Make – Use – Recover – Materials  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393" y="1799448"/>
            <a:ext cx="9003056" cy="505855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 rot="16200000">
            <a:off x="-860748" y="2859595"/>
            <a:ext cx="3945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Eawag/</a:t>
            </a:r>
            <a:r>
              <a:rPr lang="en-US" sz="1100" dirty="0" err="1" smtClean="0"/>
              <a:t>Sandec</a:t>
            </a:r>
            <a:r>
              <a:rPr lang="en-US" sz="1100" dirty="0" smtClean="0"/>
              <a:t> - MOOC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" y="567428"/>
            <a:ext cx="574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2. CIRCULAR ECONOMY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54447" y="6541912"/>
            <a:ext cx="22076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Ellen MacArthur Foundation (2013)</a:t>
            </a:r>
            <a:endParaRPr lang="en-GB" sz="1100" dirty="0"/>
          </a:p>
        </p:txBody>
      </p:sp>
      <p:pic>
        <p:nvPicPr>
          <p:cNvPr id="3074" name="Picture 2" descr="In a circular economy 3D printing can help unlock $5bn of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24" y="1364826"/>
            <a:ext cx="7563995" cy="517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4360" y="567428"/>
            <a:ext cx="5745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2. CIRCULAR ECONOMY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90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60" y="567428"/>
            <a:ext cx="841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</a:rPr>
              <a:t>. Behavior change and learning by doing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clrChange>
              <a:clrFrom>
                <a:srgbClr val="FFFBDC"/>
              </a:clrFrom>
              <a:clrTo>
                <a:srgbClr val="FFFB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0"/>
          <a:stretch/>
        </p:blipFill>
        <p:spPr bwMode="auto">
          <a:xfrm>
            <a:off x="297627" y="1012563"/>
            <a:ext cx="4744276" cy="54971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99838" y="6509733"/>
            <a:ext cx="27398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UNESCO, </a:t>
            </a: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Shaping the Future We Want.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2014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600700" y="4757059"/>
            <a:ext cx="497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pedagogical approaches (UNESCO 2018):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Learner-centered approach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Action-oriented learning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Transformative learning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9260" y="2680972"/>
            <a:ext cx="5751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Whole-institution approach: “</a:t>
            </a:r>
            <a:r>
              <a:rPr lang="en-US" dirty="0" smtClean="0"/>
              <a:t>An </a:t>
            </a:r>
            <a:r>
              <a:rPr lang="en-US" dirty="0"/>
              <a:t>institution-wide process is organized in a manner that enables all stakeholders – leadership, teachers, learners, administration – to jointly develop a vision and plan to implement </a:t>
            </a:r>
            <a:r>
              <a:rPr lang="en-US" dirty="0" smtClean="0"/>
              <a:t>education for sustainable development </a:t>
            </a:r>
            <a:r>
              <a:rPr lang="en-US" dirty="0"/>
              <a:t>in the whole </a:t>
            </a:r>
            <a:r>
              <a:rPr lang="en-US" dirty="0" smtClean="0"/>
              <a:t>institution” (UNESCO, 2018)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618988" y="1593422"/>
            <a:ext cx="5532120" cy="646331"/>
          </a:xfrm>
          <a:prstGeom prst="rect">
            <a:avLst/>
          </a:prstGeom>
          <a:solidFill>
            <a:srgbClr val="048EAD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Important: </a:t>
            </a:r>
            <a:r>
              <a:rPr lang="en-US" dirty="0" smtClean="0">
                <a:solidFill>
                  <a:schemeClr val="bg1"/>
                </a:solidFill>
              </a:rPr>
              <a:t>When we ask someone to do something differently, we ask them for a behavior change!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183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60" y="567428"/>
            <a:ext cx="996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4. PARTICIPATORY STRATEGIC PLANNING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Text Box 82"/>
          <p:cNvSpPr txBox="1">
            <a:spLocks noChangeArrowheads="1"/>
          </p:cNvSpPr>
          <p:nvPr/>
        </p:nvSpPr>
        <p:spPr bwMode="auto">
          <a:xfrm>
            <a:off x="1212542" y="6343254"/>
            <a:ext cx="3902030" cy="261610"/>
          </a:xfrm>
          <a:prstGeom prst="rect">
            <a:avLst/>
          </a:prstGeom>
          <a:extLst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 bmk="_Toc98314594"/>
              <a:t>UN-Habitat, </a:t>
            </a:r>
            <a:r>
              <a:rPr lang="en-US" altLang="en-US" i="1" dirty="0" smtClean="0" bmk="_Toc98314594"/>
              <a:t>Planning </a:t>
            </a:r>
            <a:r>
              <a:rPr lang="en-US" altLang="en-US" i="1" dirty="0" bmk="_Toc98314594"/>
              <a:t>steps - Towards Zero Waste at </a:t>
            </a:r>
            <a:r>
              <a:rPr lang="en-US" altLang="en-US" i="1" dirty="0" smtClean="0" bmk="_Toc98314594"/>
              <a:t>school. </a:t>
            </a:r>
            <a:r>
              <a:rPr lang="en-US" altLang="en-US" dirty="0" smtClean="0" bmk="_Toc98314594"/>
              <a:t>2021</a:t>
            </a:r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77840" y="1566962"/>
            <a:ext cx="60716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Mobilize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Assemble your team, agree on principles and process, confirm school commitment, identify stakeholders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Baseline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Establish a baseline on the current situation, identify key issues and validate the baseline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Planning priorities and principles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Set goals and targets, identify priorities, 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Identify and evaluate options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Identify and evaluate options, discuss and agree on options, revisit goals and targets</a:t>
            </a:r>
            <a:endParaRPr lang="en-GB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Develop an Action Plan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Develop an Action Plan, identify roles, responsibilities and set </a:t>
            </a:r>
            <a:r>
              <a:rPr lang="en-US" dirty="0" smtClean="0"/>
              <a:t>targets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Implement the Action Plan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Start the implementation process, communicate priorities, objectives and targets to all </a:t>
            </a:r>
            <a:r>
              <a:rPr lang="en-US" dirty="0" smtClean="0"/>
              <a:t>stakeholders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Monitor and evaluate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Monitor and evaluate progress against targets set, identify opportunities for improvement, updates the Action Plan accordingly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622" y="1566962"/>
            <a:ext cx="4485584" cy="472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Grand écran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PLANNING FOR ZERO-WASTE AT SCHOOLS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ETH Zuerich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ZERO-WASTE AT SCHOOLS</dc:title>
  <dc:creator>Mertenat, Adeline</dc:creator>
  <cp:lastModifiedBy>Mertenat, Adeline</cp:lastModifiedBy>
  <cp:revision>13</cp:revision>
  <dcterms:created xsi:type="dcterms:W3CDTF">2022-01-28T11:17:31Z</dcterms:created>
  <dcterms:modified xsi:type="dcterms:W3CDTF">2024-01-16T16:34:54Z</dcterms:modified>
</cp:coreProperties>
</file>